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8" r:id="rId5"/>
    <p:sldId id="259" r:id="rId6"/>
    <p:sldId id="260" r:id="rId7"/>
    <p:sldId id="269" r:id="rId8"/>
    <p:sldId id="261" r:id="rId9"/>
    <p:sldId id="262" r:id="rId10"/>
    <p:sldId id="264" r:id="rId11"/>
    <p:sldId id="263"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4" autoAdjust="0"/>
    <p:restoredTop sz="80141" autoAdjust="0"/>
  </p:normalViewPr>
  <p:slideViewPr>
    <p:cSldViewPr snapToGrid="0">
      <p:cViewPr varScale="1">
        <p:scale>
          <a:sx n="91" d="100"/>
          <a:sy n="91" d="100"/>
        </p:scale>
        <p:origin x="12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54DD13-52C3-4D3F-8C04-8CBF12E7B15A}" type="datetimeFigureOut">
              <a:rPr lang="en-US" smtClean="0"/>
              <a:t>11/20/2023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CD349B-AB25-43DB-A55F-D3335075D6EE}" type="slidenum">
              <a:rPr lang="en-US" smtClean="0"/>
              <a:t>‹#›</a:t>
            </a:fld>
            <a:endParaRPr lang="en-US"/>
          </a:p>
        </p:txBody>
      </p:sp>
    </p:spTree>
    <p:extLst>
      <p:ext uri="{BB962C8B-B14F-4D97-AF65-F5344CB8AC3E}">
        <p14:creationId xmlns:p14="http://schemas.microsoft.com/office/powerpoint/2010/main" val="372212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motion is the request for action</a:t>
            </a:r>
          </a:p>
          <a:p>
            <a:r>
              <a:rPr lang="en-US" dirty="0"/>
              <a:t>The background provides information to explain the intent</a:t>
            </a:r>
            <a:r>
              <a:rPr lang="en-US" baseline="0" dirty="0"/>
              <a:t> of the motion</a:t>
            </a:r>
          </a:p>
          <a:p>
            <a:r>
              <a:rPr lang="en-US" baseline="0" dirty="0"/>
              <a:t>The fiscal impact estimates the cost of implementing the motion</a:t>
            </a:r>
            <a:endParaRPr lang="en-US" dirty="0"/>
          </a:p>
          <a:p>
            <a:r>
              <a:rPr lang="en-US" dirty="0"/>
              <a:t>The staff impact estimates the additional costs and/or time investment for staff to implement and execute the motion, if passed. </a:t>
            </a:r>
          </a:p>
        </p:txBody>
      </p:sp>
      <p:sp>
        <p:nvSpPr>
          <p:cNvPr id="4" name="Slide Number Placeholder 3"/>
          <p:cNvSpPr>
            <a:spLocks noGrp="1"/>
          </p:cNvSpPr>
          <p:nvPr>
            <p:ph type="sldNum" sz="quarter" idx="5"/>
          </p:nvPr>
        </p:nvSpPr>
        <p:spPr/>
        <p:txBody>
          <a:bodyPr/>
          <a:lstStyle/>
          <a:p>
            <a:fld id="{90CD349B-AB25-43DB-A55F-D3335075D6EE}" type="slidenum">
              <a:rPr lang="en-US" smtClean="0"/>
              <a:t>2</a:t>
            </a:fld>
            <a:endParaRPr lang="en-US"/>
          </a:p>
        </p:txBody>
      </p:sp>
    </p:spTree>
    <p:extLst>
      <p:ext uri="{BB962C8B-B14F-4D97-AF65-F5344CB8AC3E}">
        <p14:creationId xmlns:p14="http://schemas.microsoft.com/office/powerpoint/2010/main" val="3131242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motion should include the intended action, the person or entity who should take the action, the time frame for when the action should</a:t>
            </a:r>
            <a:r>
              <a:rPr lang="en-US" baseline="0" dirty="0"/>
              <a:t> start or occur, etc.</a:t>
            </a:r>
            <a:endParaRPr lang="en-US" dirty="0"/>
          </a:p>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3</a:t>
            </a:fld>
            <a:endParaRPr lang="en-US"/>
          </a:p>
        </p:txBody>
      </p:sp>
    </p:spTree>
    <p:extLst>
      <p:ext uri="{BB962C8B-B14F-4D97-AF65-F5344CB8AC3E}">
        <p14:creationId xmlns:p14="http://schemas.microsoft.com/office/powerpoint/2010/main" val="670506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4</a:t>
            </a:fld>
            <a:endParaRPr lang="en-US"/>
          </a:p>
        </p:txBody>
      </p:sp>
    </p:spTree>
    <p:extLst>
      <p:ext uri="{BB962C8B-B14F-4D97-AF65-F5344CB8AC3E}">
        <p14:creationId xmlns:p14="http://schemas.microsoft.com/office/powerpoint/2010/main" val="3891883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example is silly on purpose and is intended to show what the parts of a motion look like and how they are structured. When indicating a implementation time within the motion, make sure the timeframe is reasonable based upon staff impact and the estimated time it will receive the proper approval by the appropriate bodies. </a:t>
            </a:r>
          </a:p>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5</a:t>
            </a:fld>
            <a:endParaRPr lang="en-US"/>
          </a:p>
        </p:txBody>
      </p:sp>
    </p:spTree>
    <p:extLst>
      <p:ext uri="{BB962C8B-B14F-4D97-AF65-F5344CB8AC3E}">
        <p14:creationId xmlns:p14="http://schemas.microsoft.com/office/powerpoint/2010/main" val="3620879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background</a:t>
            </a:r>
            <a:r>
              <a:rPr lang="en-US" baseline="0" dirty="0"/>
              <a:t> is NOT part of the motion itself and can be changed during discussion without affecting the request for action</a:t>
            </a:r>
            <a:endParaRPr lang="en-US" dirty="0"/>
          </a:p>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6</a:t>
            </a:fld>
            <a:endParaRPr lang="en-US"/>
          </a:p>
        </p:txBody>
      </p:sp>
    </p:spTree>
    <p:extLst>
      <p:ext uri="{BB962C8B-B14F-4D97-AF65-F5344CB8AC3E}">
        <p14:creationId xmlns:p14="http://schemas.microsoft.com/office/powerpoint/2010/main" val="2043000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7</a:t>
            </a:fld>
            <a:endParaRPr lang="en-US"/>
          </a:p>
        </p:txBody>
      </p:sp>
    </p:spTree>
    <p:extLst>
      <p:ext uri="{BB962C8B-B14F-4D97-AF65-F5344CB8AC3E}">
        <p14:creationId xmlns:p14="http://schemas.microsoft.com/office/powerpoint/2010/main" val="3073840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Details should include </a:t>
            </a:r>
            <a:r>
              <a:rPr lang="en-CA" sz="1200" dirty="0"/>
              <a:t>relevant information such as whether the cost is one-time or annual. It is suggested that the fiscal impact be noted in USD since Society operates in USD. </a:t>
            </a:r>
          </a:p>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9</a:t>
            </a:fld>
            <a:endParaRPr lang="en-US"/>
          </a:p>
        </p:txBody>
      </p:sp>
    </p:spTree>
    <p:extLst>
      <p:ext uri="{BB962C8B-B14F-4D97-AF65-F5344CB8AC3E}">
        <p14:creationId xmlns:p14="http://schemas.microsoft.com/office/powerpoint/2010/main" val="2245860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CD349B-AB25-43DB-A55F-D3335075D6EE}" type="slidenum">
              <a:rPr lang="en-US" smtClean="0"/>
              <a:t>13</a:t>
            </a:fld>
            <a:endParaRPr lang="en-US"/>
          </a:p>
        </p:txBody>
      </p:sp>
    </p:spTree>
    <p:extLst>
      <p:ext uri="{BB962C8B-B14F-4D97-AF65-F5344CB8AC3E}">
        <p14:creationId xmlns:p14="http://schemas.microsoft.com/office/powerpoint/2010/main" val="2831942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44E386D-D596-43F8-8F7F-EC29E2E0A8BB}"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EDE4D-DC37-4180-B29E-77B367E2BC86}"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3" y="0"/>
            <a:ext cx="12181173" cy="6858000"/>
          </a:xfrm>
          <a:prstGeom prst="rect">
            <a:avLst/>
          </a:prstGeom>
        </p:spPr>
      </p:pic>
    </p:spTree>
    <p:extLst>
      <p:ext uri="{BB962C8B-B14F-4D97-AF65-F5344CB8AC3E}">
        <p14:creationId xmlns:p14="http://schemas.microsoft.com/office/powerpoint/2010/main" val="376674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3543"/>
          </a:xfrm>
        </p:spPr>
        <p:txBody>
          <a:bodyPr>
            <a:normAutofit/>
          </a:bodyPr>
          <a:lstStyle>
            <a:lvl1pPr>
              <a:defRPr sz="360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44E386D-D596-43F8-8F7F-EC29E2E0A8BB}"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EDE4D-DC37-4180-B29E-77B367E2BC86}"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7387" y="5585093"/>
            <a:ext cx="1114297" cy="771257"/>
          </a:xfrm>
          <a:prstGeom prst="rect">
            <a:avLst/>
          </a:prstGeom>
        </p:spPr>
      </p:pic>
    </p:spTree>
    <p:extLst>
      <p:ext uri="{BB962C8B-B14F-4D97-AF65-F5344CB8AC3E}">
        <p14:creationId xmlns:p14="http://schemas.microsoft.com/office/powerpoint/2010/main" val="22048812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E386D-D596-43F8-8F7F-EC29E2E0A8BB}" type="datetimeFigureOut">
              <a:rPr lang="en-US" smtClean="0"/>
              <a:t>11/20/2023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EDE4D-DC37-4180-B29E-77B367E2BC86}" type="slidenum">
              <a:rPr lang="en-US" smtClean="0"/>
              <a:t>‹#›</a:t>
            </a:fld>
            <a:endParaRPr lang="en-US"/>
          </a:p>
        </p:txBody>
      </p:sp>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13" y="0"/>
            <a:ext cx="12181173" cy="6858000"/>
          </a:xfrm>
          <a:prstGeom prst="rect">
            <a:avLst/>
          </a:prstGeom>
        </p:spPr>
      </p:pic>
    </p:spTree>
    <p:extLst>
      <p:ext uri="{BB962C8B-B14F-4D97-AF65-F5344CB8AC3E}">
        <p14:creationId xmlns:p14="http://schemas.microsoft.com/office/powerpoint/2010/main" val="3978015097"/>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ashrae.org/about/leadership/officers-directors-councils-committees-staf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ashrae.org/communities/chapters/ashrae-chapters/manual-for-conducting-chapters-regional-conferences" TargetMode="External"/><Relationship Id="rId2" Type="http://schemas.openxmlformats.org/officeDocument/2006/relationships/hyperlink" Target="https://www.ashrae.org/communities/regions" TargetMode="External"/><Relationship Id="rId1" Type="http://schemas.openxmlformats.org/officeDocument/2006/relationships/slideLayout" Target="../slideLayouts/slideLayout2.xml"/><Relationship Id="rId4" Type="http://schemas.openxmlformats.org/officeDocument/2006/relationships/hyperlink" Target="https://www.ashrae.org/communities/chapters/ashrae-chapters/manual-for-chapter-operation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052C300-7884-61F0-E5A4-878565638142}"/>
              </a:ext>
            </a:extLst>
          </p:cNvPr>
          <p:cNvSpPr txBox="1"/>
          <p:nvPr/>
        </p:nvSpPr>
        <p:spPr>
          <a:xfrm>
            <a:off x="3825381" y="2944536"/>
            <a:ext cx="8296712" cy="769441"/>
          </a:xfrm>
          <a:prstGeom prst="rect">
            <a:avLst/>
          </a:prstGeom>
          <a:noFill/>
        </p:spPr>
        <p:txBody>
          <a:bodyPr wrap="square" rtlCol="0">
            <a:spAutoFit/>
          </a:bodyPr>
          <a:lstStyle/>
          <a:p>
            <a:r>
              <a:rPr lang="en-US" sz="4400" dirty="0">
                <a:solidFill>
                  <a:schemeClr val="bg1"/>
                </a:solidFill>
                <a:cs typeface="Arial" panose="020B0604020202020204" pitchFamily="34" charset="0"/>
              </a:rPr>
              <a:t>Motions Workshop</a:t>
            </a:r>
          </a:p>
        </p:txBody>
      </p:sp>
      <p:sp>
        <p:nvSpPr>
          <p:cNvPr id="3" name="TextBox 2">
            <a:extLst>
              <a:ext uri="{FF2B5EF4-FFF2-40B4-BE49-F238E27FC236}">
                <a16:creationId xmlns:a16="http://schemas.microsoft.com/office/drawing/2014/main" id="{CC729DF4-640C-70A0-5571-70585FB70197}"/>
              </a:ext>
            </a:extLst>
          </p:cNvPr>
          <p:cNvSpPr txBox="1"/>
          <p:nvPr/>
        </p:nvSpPr>
        <p:spPr>
          <a:xfrm>
            <a:off x="9546672" y="6174297"/>
            <a:ext cx="3070371" cy="307777"/>
          </a:xfrm>
          <a:prstGeom prst="rect">
            <a:avLst/>
          </a:prstGeom>
          <a:noFill/>
        </p:spPr>
        <p:txBody>
          <a:bodyPr wrap="square" rtlCol="0">
            <a:spAutoFit/>
          </a:bodyPr>
          <a:lstStyle/>
          <a:p>
            <a:r>
              <a:rPr lang="en-US" sz="1400" dirty="0">
                <a:solidFill>
                  <a:schemeClr val="bg1"/>
                </a:solidFill>
                <a:cs typeface="Arial" panose="020B0604020202020204" pitchFamily="34" charset="0"/>
              </a:rPr>
              <a:t>Last Update: November 2023</a:t>
            </a:r>
          </a:p>
        </p:txBody>
      </p:sp>
    </p:spTree>
    <p:extLst>
      <p:ext uri="{BB962C8B-B14F-4D97-AF65-F5344CB8AC3E}">
        <p14:creationId xmlns:p14="http://schemas.microsoft.com/office/powerpoint/2010/main" val="2748500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8D6C-092C-6E4B-D24D-B20B6C86C8C1}"/>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88835A7A-E952-A8C6-881B-6584B095CC08}"/>
              </a:ext>
            </a:extLst>
          </p:cNvPr>
          <p:cNvSpPr>
            <a:spLocks noGrp="1"/>
          </p:cNvSpPr>
          <p:nvPr>
            <p:ph idx="1"/>
          </p:nvPr>
        </p:nvSpPr>
        <p:spPr/>
        <p:txBody>
          <a:bodyPr/>
          <a:lstStyle/>
          <a:p>
            <a:pPr>
              <a:buNone/>
            </a:pPr>
            <a:r>
              <a:rPr lang="en-CA" sz="2800" dirty="0"/>
              <a:t>Fiscal impact: $2,000 per year</a:t>
            </a:r>
          </a:p>
          <a:p>
            <a:pPr>
              <a:buNone/>
            </a:pPr>
            <a:r>
              <a:rPr lang="en-CA" sz="2800" dirty="0"/>
              <a:t>$500 per suit for 2 events (Welcome Party, Members Night Out) for 2 Conferences</a:t>
            </a:r>
          </a:p>
          <a:p>
            <a:pPr>
              <a:buNone/>
            </a:pPr>
            <a:r>
              <a:rPr lang="en-CA" sz="2800" dirty="0"/>
              <a:t> </a:t>
            </a:r>
            <a:r>
              <a:rPr lang="en-CA" sz="2800" dirty="0">
                <a:solidFill>
                  <a:srgbClr val="0070C0"/>
                </a:solidFill>
              </a:rPr>
              <a:t>OR</a:t>
            </a:r>
          </a:p>
          <a:p>
            <a:pPr>
              <a:buNone/>
            </a:pPr>
            <a:r>
              <a:rPr lang="en-CA" sz="2800" dirty="0"/>
              <a:t>	No fiscal impact: Society Presidents already should own suits appropriate for ASHRAE social events at the Winter and Annual Conferences</a:t>
            </a:r>
          </a:p>
          <a:p>
            <a:endParaRPr lang="en-US" dirty="0"/>
          </a:p>
        </p:txBody>
      </p:sp>
    </p:spTree>
    <p:extLst>
      <p:ext uri="{BB962C8B-B14F-4D97-AF65-F5344CB8AC3E}">
        <p14:creationId xmlns:p14="http://schemas.microsoft.com/office/powerpoint/2010/main" val="2801672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63BD4-DC7B-C7B6-F973-CEDEC1652D0B}"/>
              </a:ext>
            </a:extLst>
          </p:cNvPr>
          <p:cNvSpPr>
            <a:spLocks noGrp="1"/>
          </p:cNvSpPr>
          <p:nvPr>
            <p:ph type="title"/>
          </p:nvPr>
        </p:nvSpPr>
        <p:spPr/>
        <p:txBody>
          <a:bodyPr/>
          <a:lstStyle/>
          <a:p>
            <a:r>
              <a:rPr lang="en-US" dirty="0"/>
              <a:t>Staff Impact</a:t>
            </a:r>
          </a:p>
        </p:txBody>
      </p:sp>
      <p:sp>
        <p:nvSpPr>
          <p:cNvPr id="3" name="Content Placeholder 2">
            <a:extLst>
              <a:ext uri="{FF2B5EF4-FFF2-40B4-BE49-F238E27FC236}">
                <a16:creationId xmlns:a16="http://schemas.microsoft.com/office/drawing/2014/main" id="{7DFF2674-9B29-59A3-AEE4-52DDFFBB3AF7}"/>
              </a:ext>
            </a:extLst>
          </p:cNvPr>
          <p:cNvSpPr>
            <a:spLocks noGrp="1"/>
          </p:cNvSpPr>
          <p:nvPr>
            <p:ph idx="1"/>
          </p:nvPr>
        </p:nvSpPr>
        <p:spPr/>
        <p:txBody>
          <a:bodyPr/>
          <a:lstStyle/>
          <a:p>
            <a:r>
              <a:rPr lang="en-CA" sz="2800" dirty="0"/>
              <a:t>Anticipate the time and effort that will be needed for staff to implement, executive, and monitor (if on-going).</a:t>
            </a:r>
          </a:p>
          <a:p>
            <a:r>
              <a:rPr lang="en-CA" sz="2800" dirty="0"/>
              <a:t>Anticipate all staff costs and time restraints</a:t>
            </a:r>
          </a:p>
          <a:p>
            <a:pPr marL="0" indent="0">
              <a:buNone/>
            </a:pPr>
            <a:endParaRPr lang="en-US" dirty="0"/>
          </a:p>
        </p:txBody>
      </p:sp>
    </p:spTree>
    <p:extLst>
      <p:ext uri="{BB962C8B-B14F-4D97-AF65-F5344CB8AC3E}">
        <p14:creationId xmlns:p14="http://schemas.microsoft.com/office/powerpoint/2010/main" val="2735987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DD4A0-9DAE-4D0C-F41C-E8949BF0A179}"/>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75DE96B4-2337-73B4-4424-F14FD4FD7DFF}"/>
              </a:ext>
            </a:extLst>
          </p:cNvPr>
          <p:cNvSpPr>
            <a:spLocks noGrp="1"/>
          </p:cNvSpPr>
          <p:nvPr>
            <p:ph idx="1"/>
          </p:nvPr>
        </p:nvSpPr>
        <p:spPr/>
        <p:txBody>
          <a:bodyPr/>
          <a:lstStyle/>
          <a:p>
            <a:pPr marL="0" indent="0">
              <a:buNone/>
            </a:pPr>
            <a:r>
              <a:rPr lang="en-US" dirty="0"/>
              <a:t>Staff time needed to communicate to the President about this change in policy. </a:t>
            </a:r>
          </a:p>
        </p:txBody>
      </p:sp>
    </p:spTree>
    <p:extLst>
      <p:ext uri="{BB962C8B-B14F-4D97-AF65-F5344CB8AC3E}">
        <p14:creationId xmlns:p14="http://schemas.microsoft.com/office/powerpoint/2010/main" val="1622993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138D6-F4A7-7E0B-1CEA-CE3A9B82E842}"/>
              </a:ext>
            </a:extLst>
          </p:cNvPr>
          <p:cNvSpPr>
            <a:spLocks noGrp="1"/>
          </p:cNvSpPr>
          <p:nvPr>
            <p:ph type="title"/>
          </p:nvPr>
        </p:nvSpPr>
        <p:spPr/>
        <p:txBody>
          <a:bodyPr/>
          <a:lstStyle/>
          <a:p>
            <a:r>
              <a:rPr lang="en-US" dirty="0"/>
              <a:t>Process Motion</a:t>
            </a:r>
          </a:p>
        </p:txBody>
      </p:sp>
      <p:sp>
        <p:nvSpPr>
          <p:cNvPr id="3" name="Content Placeholder 2">
            <a:extLst>
              <a:ext uri="{FF2B5EF4-FFF2-40B4-BE49-F238E27FC236}">
                <a16:creationId xmlns:a16="http://schemas.microsoft.com/office/drawing/2014/main" id="{7EB25CA5-F0E8-8CA9-9024-399FA71BE691}"/>
              </a:ext>
            </a:extLst>
          </p:cNvPr>
          <p:cNvSpPr>
            <a:spLocks noGrp="1"/>
          </p:cNvSpPr>
          <p:nvPr>
            <p:ph idx="1"/>
          </p:nvPr>
        </p:nvSpPr>
        <p:spPr/>
        <p:txBody>
          <a:bodyPr/>
          <a:lstStyle/>
          <a:p>
            <a:r>
              <a:rPr lang="en-US" dirty="0">
                <a:effectLst/>
                <a:latin typeface="Calibri" panose="020F0502020204030204" pitchFamily="34" charset="0"/>
                <a:ea typeface="Calibri" panose="020F0502020204030204" pitchFamily="34" charset="0"/>
              </a:rPr>
              <a:t>A </a:t>
            </a:r>
            <a:r>
              <a:rPr lang="en-US" b="1" dirty="0">
                <a:effectLst/>
                <a:latin typeface="Calibri" panose="020F0502020204030204" pitchFamily="34" charset="0"/>
                <a:ea typeface="Calibri" panose="020F0502020204030204" pitchFamily="34" charset="0"/>
              </a:rPr>
              <a:t>process motion </a:t>
            </a:r>
            <a:r>
              <a:rPr lang="en-US" dirty="0">
                <a:effectLst/>
                <a:latin typeface="Calibri" panose="020F0502020204030204" pitchFamily="34" charset="0"/>
                <a:ea typeface="Calibri" panose="020F0502020204030204" pitchFamily="34" charset="0"/>
              </a:rPr>
              <a:t>is when a motion is made but there is already a policy or process in place to address the motion. </a:t>
            </a:r>
          </a:p>
          <a:p>
            <a:r>
              <a:rPr lang="en-US" dirty="0">
                <a:effectLst/>
                <a:latin typeface="Calibri" panose="020F0502020204030204" pitchFamily="34" charset="0"/>
                <a:ea typeface="Calibri" panose="020F0502020204030204" pitchFamily="34" charset="0"/>
              </a:rPr>
              <a:t>In these cases, ASHRAE staff will reply to the person or body who put forth the motion with a copy of the policy or process in place and the motion will not be referred further. </a:t>
            </a:r>
          </a:p>
          <a:p>
            <a:r>
              <a:rPr lang="en-US" dirty="0">
                <a:effectLst/>
                <a:latin typeface="Calibri" panose="020F0502020204030204" pitchFamily="34" charset="0"/>
                <a:ea typeface="Calibri" panose="020F0502020204030204" pitchFamily="34" charset="0"/>
              </a:rPr>
              <a:t>When in doubt, before a motion is made, reach out to the </a:t>
            </a:r>
            <a:r>
              <a:rPr lang="en-US" dirty="0">
                <a:effectLst/>
                <a:latin typeface="Calibri" panose="020F0502020204030204" pitchFamily="34" charset="0"/>
                <a:ea typeface="Calibri" panose="020F0502020204030204" pitchFamily="34" charset="0"/>
                <a:hlinkClick r:id="rId3"/>
              </a:rPr>
              <a:t>appropriate staff person </a:t>
            </a:r>
            <a:r>
              <a:rPr lang="en-US" dirty="0">
                <a:latin typeface="Calibri" panose="020F0502020204030204" pitchFamily="34" charset="0"/>
                <a:ea typeface="Calibri" panose="020F0502020204030204" pitchFamily="34" charset="0"/>
              </a:rPr>
              <a:t>and ask. There may already be a policy or process that addresses the motion. </a:t>
            </a:r>
            <a:endParaRPr lang="en-US" dirty="0">
              <a:effectLst/>
              <a:latin typeface="Calibri" panose="020F050202020403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032889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4302-98CC-2DF3-82FE-68B74C7DA9EE}"/>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14B99619-E31C-7CC3-128A-D01578437B8B}"/>
              </a:ext>
            </a:extLst>
          </p:cNvPr>
          <p:cNvSpPr>
            <a:spLocks noGrp="1"/>
          </p:cNvSpPr>
          <p:nvPr>
            <p:ph idx="1"/>
          </p:nvPr>
        </p:nvSpPr>
        <p:spPr/>
        <p:txBody>
          <a:bodyPr/>
          <a:lstStyle/>
          <a:p>
            <a:pPr marL="0" indent="0">
              <a:buNone/>
            </a:pPr>
            <a:r>
              <a:rPr lang="en-US" dirty="0">
                <a:hlinkClick r:id="rId2"/>
              </a:rPr>
              <a:t>Region Operations Manual</a:t>
            </a:r>
            <a:r>
              <a:rPr lang="en-US" dirty="0"/>
              <a:t>: Appendix J</a:t>
            </a:r>
          </a:p>
          <a:p>
            <a:pPr marL="0" indent="0">
              <a:buNone/>
            </a:pPr>
            <a:r>
              <a:rPr lang="en-US" dirty="0">
                <a:hlinkClick r:id="rId3"/>
              </a:rPr>
              <a:t>CRC Manual</a:t>
            </a:r>
            <a:r>
              <a:rPr lang="en-US" dirty="0"/>
              <a:t>: Section B, Appendices BB and BC</a:t>
            </a:r>
          </a:p>
          <a:p>
            <a:pPr marL="0" indent="0">
              <a:buNone/>
            </a:pPr>
            <a:r>
              <a:rPr lang="en-US" dirty="0">
                <a:hlinkClick r:id="rId4"/>
              </a:rPr>
              <a:t>Manual of Chapter Operations</a:t>
            </a:r>
            <a:r>
              <a:rPr lang="en-US" dirty="0"/>
              <a:t>: Appendices 7B and 7C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8405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Write a Winning Motion</a:t>
            </a:r>
          </a:p>
        </p:txBody>
      </p:sp>
      <p:sp>
        <p:nvSpPr>
          <p:cNvPr id="6" name="TextBox 5">
            <a:extLst>
              <a:ext uri="{FF2B5EF4-FFF2-40B4-BE49-F238E27FC236}">
                <a16:creationId xmlns:a16="http://schemas.microsoft.com/office/drawing/2014/main" id="{0FF4EBAE-3CA0-407E-91B0-31A8090F44A1}"/>
              </a:ext>
            </a:extLst>
          </p:cNvPr>
          <p:cNvSpPr txBox="1"/>
          <p:nvPr/>
        </p:nvSpPr>
        <p:spPr>
          <a:xfrm>
            <a:off x="8995508" y="2454031"/>
            <a:ext cx="2086707" cy="1813169"/>
          </a:xfrm>
          <a:prstGeom prst="rect">
            <a:avLst/>
          </a:prstGeom>
          <a:noFill/>
        </p:spPr>
        <p:txBody>
          <a:bodyPr wrap="square" rtlCol="0">
            <a:spAutoFit/>
          </a:bodyPr>
          <a:lstStyle/>
          <a:p>
            <a:endParaRPr lang="en-US" dirty="0"/>
          </a:p>
        </p:txBody>
      </p:sp>
      <p:sp>
        <p:nvSpPr>
          <p:cNvPr id="8" name="Content Placeholder 7">
            <a:extLst>
              <a:ext uri="{FF2B5EF4-FFF2-40B4-BE49-F238E27FC236}">
                <a16:creationId xmlns:a16="http://schemas.microsoft.com/office/drawing/2014/main" id="{5C24060B-3F77-47D2-B915-441979266FCE}"/>
              </a:ext>
            </a:extLst>
          </p:cNvPr>
          <p:cNvSpPr>
            <a:spLocks noGrp="1"/>
          </p:cNvSpPr>
          <p:nvPr>
            <p:ph idx="1"/>
          </p:nvPr>
        </p:nvSpPr>
        <p:spPr/>
        <p:txBody>
          <a:bodyPr/>
          <a:lstStyle/>
          <a:p>
            <a:pPr marL="0" indent="0">
              <a:buNone/>
            </a:pPr>
            <a:r>
              <a:rPr lang="en-US" dirty="0"/>
              <a:t>Four parts of a motion</a:t>
            </a:r>
          </a:p>
          <a:p>
            <a:r>
              <a:rPr lang="en-US" dirty="0"/>
              <a:t>The motion itself</a:t>
            </a:r>
          </a:p>
          <a:p>
            <a:r>
              <a:rPr lang="en-US" dirty="0"/>
              <a:t>The background</a:t>
            </a:r>
          </a:p>
          <a:p>
            <a:r>
              <a:rPr lang="en-US" dirty="0"/>
              <a:t>The fiscal impact</a:t>
            </a:r>
          </a:p>
          <a:p>
            <a:r>
              <a:rPr lang="en-US" dirty="0"/>
              <a:t>The staff impact</a:t>
            </a:r>
          </a:p>
        </p:txBody>
      </p:sp>
    </p:spTree>
    <p:extLst>
      <p:ext uri="{BB962C8B-B14F-4D97-AF65-F5344CB8AC3E}">
        <p14:creationId xmlns:p14="http://schemas.microsoft.com/office/powerpoint/2010/main" val="206640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BE6E2-02B8-7D1A-0395-67651F90EA6D}"/>
              </a:ext>
            </a:extLst>
          </p:cNvPr>
          <p:cNvSpPr>
            <a:spLocks noGrp="1"/>
          </p:cNvSpPr>
          <p:nvPr>
            <p:ph type="title"/>
          </p:nvPr>
        </p:nvSpPr>
        <p:spPr/>
        <p:txBody>
          <a:bodyPr/>
          <a:lstStyle/>
          <a:p>
            <a:r>
              <a:rPr lang="en-US" dirty="0"/>
              <a:t>The Motion</a:t>
            </a:r>
          </a:p>
        </p:txBody>
      </p:sp>
      <p:sp>
        <p:nvSpPr>
          <p:cNvPr id="3" name="Content Placeholder 2">
            <a:extLst>
              <a:ext uri="{FF2B5EF4-FFF2-40B4-BE49-F238E27FC236}">
                <a16:creationId xmlns:a16="http://schemas.microsoft.com/office/drawing/2014/main" id="{F7E462F4-94D3-AA53-E6D8-5A29CDB37AF2}"/>
              </a:ext>
            </a:extLst>
          </p:cNvPr>
          <p:cNvSpPr>
            <a:spLocks noGrp="1"/>
          </p:cNvSpPr>
          <p:nvPr>
            <p:ph idx="1"/>
          </p:nvPr>
        </p:nvSpPr>
        <p:spPr/>
        <p:txBody>
          <a:bodyPr/>
          <a:lstStyle/>
          <a:p>
            <a:r>
              <a:rPr lang="en-US" b="1" dirty="0"/>
              <a:t>Complete: </a:t>
            </a:r>
            <a:r>
              <a:rPr lang="en-CA" sz="2800" dirty="0"/>
              <a:t>Include all information needed to convey what the requested action is</a:t>
            </a:r>
            <a:endParaRPr lang="en-US" dirty="0"/>
          </a:p>
          <a:p>
            <a:r>
              <a:rPr lang="en-US" b="1" dirty="0"/>
              <a:t>Concise: </a:t>
            </a:r>
            <a:r>
              <a:rPr lang="en-CA" sz="2800" dirty="0"/>
              <a:t>Provide only the information needed, usually in one sentence</a:t>
            </a:r>
            <a:endParaRPr lang="en-US" dirty="0"/>
          </a:p>
          <a:p>
            <a:r>
              <a:rPr lang="en-US" b="1" dirty="0"/>
              <a:t>Clear: </a:t>
            </a:r>
            <a:r>
              <a:rPr lang="en-CA" sz="2800" dirty="0"/>
              <a:t>Use plain language</a:t>
            </a:r>
            <a:r>
              <a:rPr lang="en-CA" dirty="0"/>
              <a:t> </a:t>
            </a:r>
          </a:p>
          <a:p>
            <a:endParaRPr lang="en-CA" dirty="0"/>
          </a:p>
          <a:p>
            <a:pPr marL="0" indent="0">
              <a:buNone/>
            </a:pPr>
            <a:endParaRPr lang="en-US" dirty="0"/>
          </a:p>
        </p:txBody>
      </p:sp>
    </p:spTree>
    <p:extLst>
      <p:ext uri="{BB962C8B-B14F-4D97-AF65-F5344CB8AC3E}">
        <p14:creationId xmlns:p14="http://schemas.microsoft.com/office/powerpoint/2010/main" val="4025339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B89B0-C6D8-471E-8D2A-AEC6B52ED8D7}"/>
              </a:ext>
            </a:extLst>
          </p:cNvPr>
          <p:cNvSpPr>
            <a:spLocks noGrp="1"/>
          </p:cNvSpPr>
          <p:nvPr>
            <p:ph type="title"/>
          </p:nvPr>
        </p:nvSpPr>
        <p:spPr/>
        <p:txBody>
          <a:bodyPr/>
          <a:lstStyle/>
          <a:p>
            <a:r>
              <a:rPr lang="en-US" dirty="0"/>
              <a:t>The Motion</a:t>
            </a:r>
          </a:p>
        </p:txBody>
      </p:sp>
      <p:sp>
        <p:nvSpPr>
          <p:cNvPr id="3" name="Content Placeholder 2">
            <a:extLst>
              <a:ext uri="{FF2B5EF4-FFF2-40B4-BE49-F238E27FC236}">
                <a16:creationId xmlns:a16="http://schemas.microsoft.com/office/drawing/2014/main" id="{8CAB1E27-824D-B2E9-5234-C0888F88A07E}"/>
              </a:ext>
            </a:extLst>
          </p:cNvPr>
          <p:cNvSpPr>
            <a:spLocks noGrp="1"/>
          </p:cNvSpPr>
          <p:nvPr>
            <p:ph idx="1"/>
          </p:nvPr>
        </p:nvSpPr>
        <p:spPr/>
        <p:txBody>
          <a:bodyPr>
            <a:normAutofit fontScale="92500"/>
          </a:bodyPr>
          <a:lstStyle/>
          <a:p>
            <a:pPr marL="0" indent="0">
              <a:buNone/>
            </a:pPr>
            <a:r>
              <a:rPr lang="en-US" dirty="0"/>
              <a:t>The motion should be written in concise, succinct language. The body of the motion should contain as completely as possible the following information: </a:t>
            </a:r>
          </a:p>
          <a:p>
            <a:r>
              <a:rPr lang="en-US" dirty="0"/>
              <a:t>State completely the action which is being recommended or required.</a:t>
            </a:r>
          </a:p>
          <a:p>
            <a:r>
              <a:rPr lang="en-US" dirty="0"/>
              <a:t>Qualify wherever possible elements of the motion so that they are not open-ended or open for interpretation, debate or floor negotiation. </a:t>
            </a:r>
          </a:p>
          <a:p>
            <a:r>
              <a:rPr lang="en-US" dirty="0"/>
              <a:t>Include wherever appropriate the time frame for the execution of your request. </a:t>
            </a:r>
          </a:p>
          <a:p>
            <a:r>
              <a:rPr lang="en-US" dirty="0"/>
              <a:t>Where a motion is expected to modify or to become a Rule of the Board (ROB), it should be worded as the proposed Rule of the Board it is intended to read.</a:t>
            </a:r>
          </a:p>
        </p:txBody>
      </p:sp>
    </p:spTree>
    <p:extLst>
      <p:ext uri="{BB962C8B-B14F-4D97-AF65-F5344CB8AC3E}">
        <p14:creationId xmlns:p14="http://schemas.microsoft.com/office/powerpoint/2010/main" val="191507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6E780-AF8B-E773-A6F3-23F6EAD69AF6}"/>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F772094F-C5CE-58BD-A6F5-60298B586919}"/>
              </a:ext>
            </a:extLst>
          </p:cNvPr>
          <p:cNvSpPr>
            <a:spLocks noGrp="1"/>
          </p:cNvSpPr>
          <p:nvPr>
            <p:ph idx="1"/>
          </p:nvPr>
        </p:nvSpPr>
        <p:spPr/>
        <p:txBody>
          <a:bodyPr/>
          <a:lstStyle/>
          <a:p>
            <a:pPr marL="0" indent="0">
              <a:buNone/>
            </a:pPr>
            <a:r>
              <a:rPr lang="en-CA" sz="2800" dirty="0"/>
              <a:t>The ABC Chapter moves that the Society President wear a business suit at social functions at each ASHRAE Winter and Annual Conference, beginning Society Year 2024-2025.</a:t>
            </a:r>
          </a:p>
          <a:p>
            <a:pPr marL="0" indent="0">
              <a:buNone/>
            </a:pPr>
            <a:endParaRPr lang="en-US" dirty="0"/>
          </a:p>
        </p:txBody>
      </p:sp>
    </p:spTree>
    <p:extLst>
      <p:ext uri="{BB962C8B-B14F-4D97-AF65-F5344CB8AC3E}">
        <p14:creationId xmlns:p14="http://schemas.microsoft.com/office/powerpoint/2010/main" val="1417971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95064-D33B-33DD-7351-68134824BC4C}"/>
              </a:ext>
            </a:extLst>
          </p:cNvPr>
          <p:cNvSpPr>
            <a:spLocks noGrp="1"/>
          </p:cNvSpPr>
          <p:nvPr>
            <p:ph type="title"/>
          </p:nvPr>
        </p:nvSpPr>
        <p:spPr/>
        <p:txBody>
          <a:bodyPr/>
          <a:lstStyle/>
          <a:p>
            <a:r>
              <a:rPr lang="en-US" dirty="0"/>
              <a:t>The Background</a:t>
            </a:r>
          </a:p>
        </p:txBody>
      </p:sp>
      <p:sp>
        <p:nvSpPr>
          <p:cNvPr id="3" name="Content Placeholder 2">
            <a:extLst>
              <a:ext uri="{FF2B5EF4-FFF2-40B4-BE49-F238E27FC236}">
                <a16:creationId xmlns:a16="http://schemas.microsoft.com/office/drawing/2014/main" id="{6B87639C-9FA1-D6BE-0CA5-7B51879D7DF6}"/>
              </a:ext>
            </a:extLst>
          </p:cNvPr>
          <p:cNvSpPr>
            <a:spLocks noGrp="1"/>
          </p:cNvSpPr>
          <p:nvPr>
            <p:ph idx="1"/>
          </p:nvPr>
        </p:nvSpPr>
        <p:spPr/>
        <p:txBody>
          <a:bodyPr/>
          <a:lstStyle/>
          <a:p>
            <a:r>
              <a:rPr lang="en-CA" sz="2800" dirty="0"/>
              <a:t>Try to anticipate and answer questions that decision-makers/voters may have.</a:t>
            </a:r>
          </a:p>
          <a:p>
            <a:r>
              <a:rPr lang="en-CA" sz="2800" dirty="0"/>
              <a:t>Provide as many details as necessary to explain the intent of the motion and the reasoning for it; no limit on the length of the background.</a:t>
            </a:r>
          </a:p>
          <a:p>
            <a:r>
              <a:rPr lang="en-CA" sz="2800" dirty="0"/>
              <a:t>Understand that the background is *not* part of the motion.</a:t>
            </a:r>
          </a:p>
          <a:p>
            <a:endParaRPr lang="en-US" dirty="0"/>
          </a:p>
        </p:txBody>
      </p:sp>
    </p:spTree>
    <p:extLst>
      <p:ext uri="{BB962C8B-B14F-4D97-AF65-F5344CB8AC3E}">
        <p14:creationId xmlns:p14="http://schemas.microsoft.com/office/powerpoint/2010/main" val="2778660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D8A91-A68A-907B-D3DE-9335A451740F}"/>
              </a:ext>
            </a:extLst>
          </p:cNvPr>
          <p:cNvSpPr>
            <a:spLocks noGrp="1"/>
          </p:cNvSpPr>
          <p:nvPr>
            <p:ph type="title"/>
          </p:nvPr>
        </p:nvSpPr>
        <p:spPr/>
        <p:txBody>
          <a:bodyPr/>
          <a:lstStyle/>
          <a:p>
            <a:r>
              <a:rPr lang="en-US" dirty="0"/>
              <a:t>The Background</a:t>
            </a:r>
          </a:p>
        </p:txBody>
      </p:sp>
      <p:sp>
        <p:nvSpPr>
          <p:cNvPr id="3" name="Content Placeholder 2">
            <a:extLst>
              <a:ext uri="{FF2B5EF4-FFF2-40B4-BE49-F238E27FC236}">
                <a16:creationId xmlns:a16="http://schemas.microsoft.com/office/drawing/2014/main" id="{0CA07523-836E-0DF0-51BB-46CCF8474056}"/>
              </a:ext>
            </a:extLst>
          </p:cNvPr>
          <p:cNvSpPr>
            <a:spLocks noGrp="1"/>
          </p:cNvSpPr>
          <p:nvPr>
            <p:ph idx="1"/>
          </p:nvPr>
        </p:nvSpPr>
        <p:spPr/>
        <p:txBody>
          <a:bodyPr/>
          <a:lstStyle/>
          <a:p>
            <a:r>
              <a:rPr lang="en-US" dirty="0"/>
              <a:t>As a separate statement, provide historical background, progression of events, related incidents or other general information which would be helpful for the council and subsequently Board of Directors to appropriately debate and decide on the issue. </a:t>
            </a:r>
          </a:p>
          <a:p>
            <a:r>
              <a:rPr lang="en-US" dirty="0"/>
              <a:t>The more thorough the background, the more convincing the arguments, the more complete the research, the more beneficial the request is to the betterment of the Society, the more likely the matter will be dealt with favorably. </a:t>
            </a:r>
          </a:p>
          <a:p>
            <a:r>
              <a:rPr lang="en-US" dirty="0"/>
              <a:t>A good motion spells out who, what, when, how much, and then explains why it is good and timely action. </a:t>
            </a:r>
          </a:p>
        </p:txBody>
      </p:sp>
    </p:spTree>
    <p:extLst>
      <p:ext uri="{BB962C8B-B14F-4D97-AF65-F5344CB8AC3E}">
        <p14:creationId xmlns:p14="http://schemas.microsoft.com/office/powerpoint/2010/main" val="260020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37238-F8E1-F4EC-90A9-1A59D65D9092}"/>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0DCBBEDD-03D4-C993-BF19-F6587A5995E1}"/>
              </a:ext>
            </a:extLst>
          </p:cNvPr>
          <p:cNvSpPr>
            <a:spLocks noGrp="1"/>
          </p:cNvSpPr>
          <p:nvPr>
            <p:ph idx="1"/>
          </p:nvPr>
        </p:nvSpPr>
        <p:spPr/>
        <p:txBody>
          <a:bodyPr/>
          <a:lstStyle/>
          <a:p>
            <a:r>
              <a:rPr lang="en-CA" sz="2800" dirty="0"/>
              <a:t>The President always should represent ASHRAE well in public, even at social events.</a:t>
            </a:r>
          </a:p>
          <a:p>
            <a:r>
              <a:rPr lang="en-CA" sz="2800" dirty="0"/>
              <a:t>A suit/business attire demonstrates the importance of the President as a position.</a:t>
            </a:r>
          </a:p>
          <a:p>
            <a:r>
              <a:rPr lang="en-CA" sz="2800" dirty="0"/>
              <a:t>The President sets the tone for the rest of Society.</a:t>
            </a:r>
          </a:p>
          <a:p>
            <a:endParaRPr lang="en-US" dirty="0"/>
          </a:p>
        </p:txBody>
      </p:sp>
    </p:spTree>
    <p:extLst>
      <p:ext uri="{BB962C8B-B14F-4D97-AF65-F5344CB8AC3E}">
        <p14:creationId xmlns:p14="http://schemas.microsoft.com/office/powerpoint/2010/main" val="412107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44649-6076-80AD-67C4-27024F063548}"/>
              </a:ext>
            </a:extLst>
          </p:cNvPr>
          <p:cNvSpPr>
            <a:spLocks noGrp="1"/>
          </p:cNvSpPr>
          <p:nvPr>
            <p:ph type="title"/>
          </p:nvPr>
        </p:nvSpPr>
        <p:spPr/>
        <p:txBody>
          <a:bodyPr/>
          <a:lstStyle/>
          <a:p>
            <a:r>
              <a:rPr lang="en-US" dirty="0"/>
              <a:t>Fiscal Impact</a:t>
            </a:r>
          </a:p>
        </p:txBody>
      </p:sp>
      <p:sp>
        <p:nvSpPr>
          <p:cNvPr id="3" name="Content Placeholder 2">
            <a:extLst>
              <a:ext uri="{FF2B5EF4-FFF2-40B4-BE49-F238E27FC236}">
                <a16:creationId xmlns:a16="http://schemas.microsoft.com/office/drawing/2014/main" id="{1E85916D-551B-DFAF-C9BC-6A2966ED3828}"/>
              </a:ext>
            </a:extLst>
          </p:cNvPr>
          <p:cNvSpPr>
            <a:spLocks noGrp="1"/>
          </p:cNvSpPr>
          <p:nvPr>
            <p:ph idx="1"/>
          </p:nvPr>
        </p:nvSpPr>
        <p:spPr/>
        <p:txBody>
          <a:bodyPr/>
          <a:lstStyle/>
          <a:p>
            <a:r>
              <a:rPr lang="en-CA" sz="2800" dirty="0"/>
              <a:t>Be detailed</a:t>
            </a:r>
          </a:p>
          <a:p>
            <a:r>
              <a:rPr lang="en-CA" sz="2800" dirty="0"/>
              <a:t>Support your math</a:t>
            </a:r>
          </a:p>
          <a:p>
            <a:r>
              <a:rPr lang="en-CA" sz="2800" dirty="0"/>
              <a:t>Anticipate all costs </a:t>
            </a:r>
          </a:p>
          <a:p>
            <a:r>
              <a:rPr lang="en-CA" sz="2800" dirty="0"/>
              <a:t>List no-cost items</a:t>
            </a:r>
          </a:p>
          <a:p>
            <a:pPr marL="0" indent="0">
              <a:buNone/>
            </a:pPr>
            <a:endParaRPr lang="en-US" dirty="0"/>
          </a:p>
        </p:txBody>
      </p:sp>
    </p:spTree>
    <p:extLst>
      <p:ext uri="{BB962C8B-B14F-4D97-AF65-F5344CB8AC3E}">
        <p14:creationId xmlns:p14="http://schemas.microsoft.com/office/powerpoint/2010/main" val="907526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842</Words>
  <Application>Microsoft Office PowerPoint</Application>
  <PresentationFormat>Widescreen</PresentationFormat>
  <Paragraphs>71</Paragraphs>
  <Slides>14</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How to Write a Winning Motion</vt:lpstr>
      <vt:lpstr>The Motion</vt:lpstr>
      <vt:lpstr>The Motion</vt:lpstr>
      <vt:lpstr>Example</vt:lpstr>
      <vt:lpstr>The Background</vt:lpstr>
      <vt:lpstr>The Background</vt:lpstr>
      <vt:lpstr>Example</vt:lpstr>
      <vt:lpstr>Fiscal Impact</vt:lpstr>
      <vt:lpstr>Example</vt:lpstr>
      <vt:lpstr>Staff Impact</vt:lpstr>
      <vt:lpstr>Example</vt:lpstr>
      <vt:lpstr>Process Motion</vt:lpstr>
      <vt:lpstr>References</vt:lpstr>
    </vt:vector>
  </TitlesOfParts>
  <Company>ASHRAE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Joyce, Megan</dc:creator>
  <cp:lastModifiedBy>Seymour, Lizzy</cp:lastModifiedBy>
  <cp:revision>8</cp:revision>
  <dcterms:created xsi:type="dcterms:W3CDTF">2017-02-06T18:00:44Z</dcterms:created>
  <dcterms:modified xsi:type="dcterms:W3CDTF">2023-11-20T17:45:01Z</dcterms:modified>
</cp:coreProperties>
</file>